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467" r:id="rId2"/>
    <p:sldId id="463" r:id="rId3"/>
    <p:sldId id="464" r:id="rId4"/>
    <p:sldId id="431" r:id="rId5"/>
    <p:sldId id="438" r:id="rId6"/>
    <p:sldId id="336" r:id="rId7"/>
    <p:sldId id="433" r:id="rId8"/>
    <p:sldId id="434" r:id="rId9"/>
    <p:sldId id="435" r:id="rId10"/>
    <p:sldId id="436" r:id="rId11"/>
    <p:sldId id="337" r:id="rId12"/>
    <p:sldId id="437" r:id="rId13"/>
    <p:sldId id="386" r:id="rId14"/>
    <p:sldId id="361" r:id="rId15"/>
    <p:sldId id="338" r:id="rId16"/>
    <p:sldId id="387" r:id="rId17"/>
    <p:sldId id="340" r:id="rId18"/>
    <p:sldId id="339" r:id="rId19"/>
    <p:sldId id="343" r:id="rId20"/>
    <p:sldId id="390" r:id="rId21"/>
    <p:sldId id="461" r:id="rId22"/>
    <p:sldId id="447" r:id="rId23"/>
    <p:sldId id="462" r:id="rId24"/>
    <p:sldId id="451" r:id="rId25"/>
    <p:sldId id="389" r:id="rId26"/>
    <p:sldId id="444" r:id="rId27"/>
    <p:sldId id="355" r:id="rId28"/>
    <p:sldId id="391" r:id="rId29"/>
    <p:sldId id="449" r:id="rId30"/>
    <p:sldId id="452" r:id="rId31"/>
    <p:sldId id="453" r:id="rId32"/>
    <p:sldId id="448" r:id="rId33"/>
    <p:sldId id="450" r:id="rId34"/>
    <p:sldId id="445" r:id="rId35"/>
    <p:sldId id="441" r:id="rId36"/>
    <p:sldId id="442" r:id="rId37"/>
    <p:sldId id="465" r:id="rId38"/>
    <p:sldId id="466" r:id="rId39"/>
    <p:sldId id="457" r:id="rId40"/>
    <p:sldId id="404" r:id="rId41"/>
    <p:sldId id="414" r:id="rId42"/>
    <p:sldId id="405" r:id="rId43"/>
    <p:sldId id="406" r:id="rId44"/>
    <p:sldId id="413" r:id="rId45"/>
    <p:sldId id="393" r:id="rId46"/>
    <p:sldId id="458" r:id="rId47"/>
    <p:sldId id="459" r:id="rId48"/>
    <p:sldId id="454" r:id="rId49"/>
    <p:sldId id="407" r:id="rId50"/>
    <p:sldId id="408" r:id="rId51"/>
    <p:sldId id="410" r:id="rId52"/>
    <p:sldId id="411" r:id="rId53"/>
    <p:sldId id="412" r:id="rId54"/>
    <p:sldId id="416" r:id="rId55"/>
    <p:sldId id="417" r:id="rId56"/>
    <p:sldId id="418" r:id="rId57"/>
    <p:sldId id="419" r:id="rId58"/>
    <p:sldId id="396" r:id="rId59"/>
    <p:sldId id="455" r:id="rId60"/>
    <p:sldId id="420" r:id="rId61"/>
    <p:sldId id="422" r:id="rId62"/>
    <p:sldId id="423" r:id="rId63"/>
    <p:sldId id="424" r:id="rId64"/>
    <p:sldId id="425" r:id="rId65"/>
    <p:sldId id="426" r:id="rId66"/>
    <p:sldId id="402" r:id="rId67"/>
    <p:sldId id="456" r:id="rId68"/>
    <p:sldId id="439" r:id="rId69"/>
    <p:sldId id="468" r:id="rId70"/>
    <p:sldId id="350" r:id="rId71"/>
    <p:sldId id="351" r:id="rId72"/>
    <p:sldId id="429" r:id="rId73"/>
    <p:sldId id="430" r:id="rId74"/>
    <p:sldId id="352" r:id="rId75"/>
    <p:sldId id="460" r:id="rId76"/>
    <p:sldId id="353" r:id="rId77"/>
    <p:sldId id="440" r:id="rId78"/>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FF0000"/>
    <a:srgbClr val="C49500"/>
    <a:srgbClr val="990000"/>
    <a:srgbClr val="FDE8CB"/>
    <a:srgbClr val="006666"/>
    <a:srgbClr val="FFFFFF"/>
    <a:srgbClr val="FFCCFF"/>
    <a:srgbClr val="F3FFF3"/>
    <a:srgbClr val="FFF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3646" autoAdjust="0"/>
  </p:normalViewPr>
  <p:slideViewPr>
    <p:cSldViewPr snapToGrid="0">
      <p:cViewPr varScale="1">
        <p:scale>
          <a:sx n="92" d="100"/>
          <a:sy n="92" d="100"/>
        </p:scale>
        <p:origin x="1548" y="10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11</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12</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14</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15</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16</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17</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18</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20</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34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24</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25</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26</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27</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28</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29</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30</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31</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32</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4</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33</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34</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35</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36</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38</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7962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39</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40</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41</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42</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43</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5</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44</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45</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47</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48</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49</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50</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51</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52</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53</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54</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6</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55</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56</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57</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58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59</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60</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61</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62</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63</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64</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7</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65</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66</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67</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68</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70</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71</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72</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73</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74</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75</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8</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76</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77</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9</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10</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jpeg"/><Relationship Id="rId3" Type="http://schemas.openxmlformats.org/officeDocument/2006/relationships/audio" Target="../media/audio3.wav"/><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2.wmf"/></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w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33.jpeg"/><Relationship Id="rId4" Type="http://schemas.openxmlformats.org/officeDocument/2006/relationships/image" Target="../media/image21.png"/><Relationship Id="rId9"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4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wmf"/><Relationship Id="rId5" Type="http://schemas.openxmlformats.org/officeDocument/2006/relationships/image" Target="../media/image29.png"/><Relationship Id="rId10" Type="http://schemas.openxmlformats.org/officeDocument/2006/relationships/image" Target="../media/image31.jpeg"/><Relationship Id="rId4" Type="http://schemas.openxmlformats.org/officeDocument/2006/relationships/image" Target="../media/image20.png"/><Relationship Id="rId9" Type="http://schemas.openxmlformats.org/officeDocument/2006/relationships/image" Target="../media/image25.png"/></Relationships>
</file>

<file path=ppt/slides/_rels/slide5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wmf"/><Relationship Id="rId5" Type="http://schemas.openxmlformats.org/officeDocument/2006/relationships/image" Target="../media/image29.png"/><Relationship Id="rId10" Type="http://schemas.openxmlformats.org/officeDocument/2006/relationships/image" Target="../media/image31.jpeg"/><Relationship Id="rId4" Type="http://schemas.openxmlformats.org/officeDocument/2006/relationships/image" Target="../media/image20.png"/><Relationship Id="rId9" Type="http://schemas.openxmlformats.org/officeDocument/2006/relationships/image" Target="../media/image25.png"/></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wmf"/><Relationship Id="rId5" Type="http://schemas.openxmlformats.org/officeDocument/2006/relationships/image" Target="../media/image29.png"/><Relationship Id="rId10" Type="http://schemas.openxmlformats.org/officeDocument/2006/relationships/image" Target="../media/image31.jpeg"/><Relationship Id="rId4" Type="http://schemas.openxmlformats.org/officeDocument/2006/relationships/image" Target="../media/image20.png"/><Relationship Id="rId9"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wmf"/><Relationship Id="rId5" Type="http://schemas.openxmlformats.org/officeDocument/2006/relationships/image" Target="../media/image29.png"/><Relationship Id="rId10" Type="http://schemas.openxmlformats.org/officeDocument/2006/relationships/image" Target="../media/image31.jpeg"/><Relationship Id="rId4" Type="http://schemas.openxmlformats.org/officeDocument/2006/relationships/image" Target="../media/image20.png"/><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43.jpeg"/><Relationship Id="rId5" Type="http://schemas.openxmlformats.org/officeDocument/2006/relationships/image" Target="../media/image23.png"/><Relationship Id="rId10" Type="http://schemas.openxmlformats.org/officeDocument/2006/relationships/image" Target="../media/image42.png"/><Relationship Id="rId4" Type="http://schemas.openxmlformats.org/officeDocument/2006/relationships/image" Target="../media/image29.png"/><Relationship Id="rId9" Type="http://schemas.openxmlformats.org/officeDocument/2006/relationships/image" Target="../media/image31.jpeg"/></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 Id="rId9"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audio" Target="../media/audio6.wav"/><Relationship Id="rId5" Type="http://schemas.openxmlformats.org/officeDocument/2006/relationships/image" Target="../media/image53.png"/><Relationship Id="rId4" Type="http://schemas.openxmlformats.org/officeDocument/2006/relationships/image" Target="../media/image52.wmf"/></Relationships>
</file>

<file path=ppt/slides/_rels/slide6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audio6.wav"/><Relationship Id="rId7"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audio6.wav"/><Relationship Id="rId7"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6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audio7.wav"/><Relationship Id="rId7"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9.gi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audio" Target="../media/audio6.wav"/><Relationship Id="rId7"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pic>
        <p:nvPicPr>
          <p:cNvPr id="377863" name="Picture 7" descr="CareySheep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7826" y="2578342"/>
            <a:ext cx="5385811" cy="403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10</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11</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12</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13</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14</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15</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16</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17</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214"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18</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What if you wanted to use an </a:t>
            </a:r>
            <a:r>
              <a:rPr lang="en-US" sz="2200">
                <a:solidFill>
                  <a:srgbClr val="A50021"/>
                </a:solidFill>
              </a:rPr>
              <a:t>O(n</a:t>
            </a:r>
            <a:r>
              <a:rPr lang="en-US" sz="2200" baseline="30000">
                <a:solidFill>
                  <a:srgbClr val="A50021"/>
                </a:solidFill>
              </a:rPr>
              <a:t>3</a:t>
            </a:r>
            <a:r>
              <a:rPr lang="en-US" sz="2200">
                <a:solidFill>
                  <a:srgbClr val="A50021"/>
                </a:solidFill>
              </a:rPr>
              <a:t>)</a:t>
            </a:r>
            <a:r>
              <a:rPr lang="en-US" sz="2200"/>
              <a:t> algorithm to sort a </a:t>
            </a:r>
            <a:br>
              <a:rPr lang="en-US" sz="2200"/>
            </a:br>
            <a:r>
              <a:rPr lang="en-US" sz="2200">
                <a:solidFill>
                  <a:srgbClr val="A50021"/>
                </a:solidFill>
              </a:rPr>
              <a:t>million numbers?</a:t>
            </a:r>
            <a:r>
              <a:rPr lang="en-US" sz="2200"/>
              <a:t> Your algorithm would require roughly </a:t>
            </a:r>
            <a:r>
              <a:rPr lang="en-US" sz="2200">
                <a:solidFill>
                  <a:srgbClr val="A50021"/>
                </a:solidFill>
              </a:rPr>
              <a:t>1,000,000,000,000,000,000</a:t>
            </a:r>
            <a:r>
              <a:rPr lang="en-US" sz="2200"/>
              <a:t> steps!  </a:t>
            </a:r>
          </a:p>
          <a:p>
            <a:pPr algn="ctr"/>
            <a:endParaRPr lang="en-US" sz="1000"/>
          </a:p>
          <a:p>
            <a:pPr algn="ctr"/>
            <a:r>
              <a:rPr lang="en-US" sz="2200"/>
              <a:t>But an </a:t>
            </a:r>
            <a:r>
              <a:rPr lang="en-US" sz="2200">
                <a:solidFill>
                  <a:srgbClr val="006666"/>
                </a:solidFill>
              </a:rPr>
              <a:t>O(n log</a:t>
            </a:r>
            <a:r>
              <a:rPr lang="en-US" sz="2200" baseline="-25000">
                <a:solidFill>
                  <a:srgbClr val="006666"/>
                </a:solidFill>
              </a:rPr>
              <a:t>2</a:t>
            </a:r>
            <a:r>
              <a:rPr lang="en-US" sz="2200">
                <a:solidFill>
                  <a:srgbClr val="006666"/>
                </a:solidFill>
              </a:rPr>
              <a:t>(n))</a:t>
            </a:r>
            <a:r>
              <a:rPr lang="en-US" sz="2200"/>
              <a:t> algorithm would use </a:t>
            </a:r>
            <a:r>
              <a:rPr lang="en-US" sz="2400"/>
              <a:t>only </a:t>
            </a:r>
            <a:r>
              <a:rPr lang="en-US" sz="2200">
                <a:solidFill>
                  <a:srgbClr val="006666"/>
                </a:solidFill>
              </a:rPr>
              <a:t>19,000,000</a:t>
            </a:r>
            <a:r>
              <a:rPr lang="en-US" sz="220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gtEl>
                                        <p:attrNameLst>
                                          <p:attrName>style.visibility</p:attrName>
                                        </p:attrNameLst>
                                      </p:cBhvr>
                                      <p:to>
                                        <p:strVal val="visible"/>
                                      </p:to>
                                    </p:set>
                                    <p:anim calcmode="lin" valueType="num">
                                      <p:cBhvr additive="base">
                                        <p:cTn id="7" dur="500" fill="hold"/>
                                        <p:tgtEl>
                                          <p:spTgt spid="469041"/>
                                        </p:tgtEl>
                                        <p:attrNameLst>
                                          <p:attrName>ppt_x</p:attrName>
                                        </p:attrNameLst>
                                      </p:cBhvr>
                                      <p:tavLst>
                                        <p:tav tm="0">
                                          <p:val>
                                            <p:strVal val="#ppt_x"/>
                                          </p:val>
                                        </p:tav>
                                        <p:tav tm="100000">
                                          <p:val>
                                            <p:strVal val="#ppt_x"/>
                                          </p:val>
                                        </p:tav>
                                      </p:tavLst>
                                    </p:anim>
                                    <p:anim calcmode="lin" valueType="num">
                                      <p:cBhvr additive="base">
                                        <p:cTn id="8" dur="500" fill="hold"/>
                                        <p:tgtEl>
                                          <p:spTgt spid="469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19</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Big-O</a:t>
            </a:r>
          </a:p>
        </p:txBody>
      </p:sp>
      <p:sp>
        <p:nvSpPr>
          <p:cNvPr id="4" name="Slide Number Placeholder 3"/>
          <p:cNvSpPr>
            <a:spLocks noGrp="1"/>
          </p:cNvSpPr>
          <p:nvPr>
            <p:ph type="sldNum" sz="quarter" idx="12"/>
          </p:nvPr>
        </p:nvSpPr>
        <p:spPr/>
        <p:txBody>
          <a:bodyPr/>
          <a:lstStyle/>
          <a:p>
            <a:fld id="{63CF8349-86FD-47DD-A9A7-0A383510F8F0}" type="slidenum">
              <a:rPr lang="en-US" smtClean="0"/>
              <a:pPr/>
              <a:t>2</a:t>
            </a:fld>
            <a:endParaRPr lang="en-US"/>
          </a:p>
        </p:txBody>
      </p:sp>
      <p:grpSp>
        <p:nvGrpSpPr>
          <p:cNvPr id="7" name="Group 6"/>
          <p:cNvGrpSpPr/>
          <p:nvPr/>
        </p:nvGrpSpPr>
        <p:grpSpPr>
          <a:xfrm>
            <a:off x="1267690" y="779318"/>
            <a:ext cx="6754091" cy="6078682"/>
            <a:chOff x="1226127" y="314477"/>
            <a:chExt cx="6999084" cy="65435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27" y="314477"/>
              <a:ext cx="6999084" cy="6543523"/>
            </a:xfrm>
            <a:prstGeom prst="rect">
              <a:avLst/>
            </a:prstGeom>
          </p:spPr>
        </p:pic>
        <p:sp>
          <p:nvSpPr>
            <p:cNvPr id="10" name="TextBox 9"/>
            <p:cNvSpPr txBox="1"/>
            <p:nvPr/>
          </p:nvSpPr>
          <p:spPr>
            <a:xfrm>
              <a:off x="2106240" y="1615934"/>
              <a:ext cx="5243463" cy="646331"/>
            </a:xfrm>
            <a:prstGeom prst="rect">
              <a:avLst/>
            </a:prstGeom>
            <a:noFill/>
          </p:spPr>
          <p:txBody>
            <a:bodyPr wrap="square" rtlCol="0">
              <a:spAutoFit/>
            </a:bodyPr>
            <a:lstStyle/>
            <a:p>
              <a:pPr algn="ctr"/>
              <a:r>
                <a:rPr lang="en-US" sz="3600" dirty="0">
                  <a:solidFill>
                    <a:schemeClr val="bg1"/>
                  </a:solidFill>
                  <a:effectLst>
                    <a:outerShdw blurRad="50800" dist="38100" dir="13500000" algn="br" rotWithShape="0">
                      <a:prstClr val="black">
                        <a:alpha val="40000"/>
                      </a:prstClr>
                    </a:outerShdw>
                  </a:effectLst>
                  <a:latin typeface="Impact" panose="020B0806030902050204" pitchFamily="34" charset="0"/>
                </a:rPr>
                <a:t>THE WAY THEY TEACH BIG-O</a:t>
              </a:r>
            </a:p>
          </p:txBody>
        </p:sp>
        <p:sp>
          <p:nvSpPr>
            <p:cNvPr id="12" name="TextBox 11"/>
            <p:cNvSpPr txBox="1"/>
            <p:nvPr/>
          </p:nvSpPr>
          <p:spPr>
            <a:xfrm>
              <a:off x="2161093" y="5260312"/>
              <a:ext cx="5123276" cy="830997"/>
            </a:xfrm>
            <a:prstGeom prst="rect">
              <a:avLst/>
            </a:prstGeom>
            <a:noFill/>
          </p:spPr>
          <p:txBody>
            <a:bodyPr wrap="square" rtlCol="0">
              <a:spAutoFit/>
            </a:bodyPr>
            <a:lstStyle/>
            <a:p>
              <a:pPr algn="ctr"/>
              <a:r>
                <a:rPr lang="en-US" sz="4800" dirty="0">
                  <a:solidFill>
                    <a:schemeClr val="bg1"/>
                  </a:solidFill>
                  <a:effectLst>
                    <a:outerShdw blurRad="50800" dist="38100" dir="13500000" algn="br" rotWithShape="0">
                      <a:prstClr val="black">
                        <a:alpha val="40000"/>
                      </a:prstClr>
                    </a:outerShdw>
                  </a:effectLst>
                  <a:latin typeface="Impact" panose="020B0806030902050204" pitchFamily="34" charset="0"/>
                </a:rPr>
                <a:t>AT USC</a:t>
              </a:r>
            </a:p>
          </p:txBody>
        </p:sp>
      </p:grpSp>
    </p:spTree>
    <p:extLst>
      <p:ext uri="{BB962C8B-B14F-4D97-AF65-F5344CB8AC3E}">
        <p14:creationId xmlns:p14="http://schemas.microsoft.com/office/powerpoint/2010/main" val="11699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20</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732"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89F0A3-50AA-4A7B-9E0B-E6D93150F5C1}" type="slidenum">
              <a:rPr lang="en-US" smtClean="0"/>
              <a:pPr/>
              <a:t>21</a:t>
            </a:fld>
            <a:endParaRPr lang="en-US"/>
          </a:p>
        </p:txBody>
      </p:sp>
      <p:sp>
        <p:nvSpPr>
          <p:cNvPr id="5" name="Rectangle 4"/>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2" y="0"/>
            <a:ext cx="10259569" cy="6858000"/>
          </a:xfrm>
          <a:prstGeom prst="rect">
            <a:avLst/>
          </a:prstGeom>
        </p:spPr>
      </p:pic>
    </p:spTree>
    <p:extLst>
      <p:ext uri="{BB962C8B-B14F-4D97-AF65-F5344CB8AC3E}">
        <p14:creationId xmlns:p14="http://schemas.microsoft.com/office/powerpoint/2010/main" val="34087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22</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k/2;</a:t>
            </a:r>
          </a:p>
          <a:p>
            <a:r>
              <a:rPr lang="en-US" sz="2000" dirty="0">
                <a:solidFill>
                  <a:schemeClr val="tx1"/>
                </a:solidFill>
              </a:rPr>
              <a:t>    }</a:t>
            </a:r>
          </a:p>
          <a:p>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37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3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37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37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 name="Slide Number Placeholder 3"/>
          <p:cNvSpPr>
            <a:spLocks noGrp="1"/>
          </p:cNvSpPr>
          <p:nvPr>
            <p:ph type="sldNum" sz="quarter" idx="12"/>
          </p:nvPr>
        </p:nvSpPr>
        <p:spPr/>
        <p:txBody>
          <a:bodyPr/>
          <a:lstStyle/>
          <a:p>
            <a:fld id="{BC89F0A3-50AA-4A7B-9E0B-E6D93150F5C1}" type="slidenum">
              <a:rPr lang="en-US" smtClean="0"/>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36"/>
            <a:ext cx="9199114" cy="5596128"/>
          </a:xfrm>
          <a:prstGeom prst="rect">
            <a:avLst/>
          </a:prstGeom>
        </p:spPr>
      </p:pic>
    </p:spTree>
    <p:extLst>
      <p:ext uri="{BB962C8B-B14F-4D97-AF65-F5344CB8AC3E}">
        <p14:creationId xmlns:p14="http://schemas.microsoft.com/office/powerpoint/2010/main" val="6659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24</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668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[n] = </a:t>
            </a:r>
            <a:r>
              <a:rPr lang="en-US" sz="2200" dirty="0" err="1"/>
              <a:t>addMe</a:t>
            </a:r>
            <a:r>
              <a:rPr lang="en-US" sz="2200" dirty="0"/>
              <a:t>;</a:t>
            </a:r>
          </a:p>
          <a:p>
            <a:r>
              <a:rPr lang="en-US" sz="2200" dirty="0"/>
              <a:t>    n = n + 1;</a:t>
            </a:r>
          </a:p>
          <a:p>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2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25</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26</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27</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a:solidFill>
                  <a:srgbClr val="FF3300"/>
                </a:solidFill>
              </a:rPr>
              <a:t>j</a:t>
            </a:r>
            <a:r>
              <a:rPr lang="en-US" sz="2200" dirty="0"/>
              <a:t>; k++)</a:t>
            </a:r>
          </a:p>
          <a:p>
            <a:r>
              <a:rPr lang="en-US" sz="2200" dirty="0"/>
              <a:t>         sum++;</a:t>
            </a:r>
          </a:p>
        </p:txBody>
      </p:sp>
      <p:sp>
        <p:nvSpPr>
          <p:cNvPr id="498707" name="Rectangle 19"/>
          <p:cNvSpPr>
            <a:spLocks noChangeArrowheads="1"/>
          </p:cNvSpPr>
          <p:nvPr/>
        </p:nvSpPr>
        <p:spPr bwMode="auto">
          <a:xfrm>
            <a:off x="515938" y="7461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067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t>; k++)</a:t>
            </a:r>
          </a:p>
          <a:p>
            <a:r>
              <a:rPr lang="en-US" sz="2200" dirty="0"/>
              <a:t>         sum++;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87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8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87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8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8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28</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2" name="Text Box 4"/>
          <p:cNvSpPr txBox="1">
            <a:spLocks noChangeArrowheads="1"/>
          </p:cNvSpPr>
          <p:nvPr/>
        </p:nvSpPr>
        <p:spPr bwMode="auto">
          <a:xfrm>
            <a:off x="952500" y="914400"/>
            <a:ext cx="67373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What’s the Big-O of the following algorithms?</a:t>
            </a:r>
          </a:p>
        </p:txBody>
      </p:sp>
      <p:sp>
        <p:nvSpPr>
          <p:cNvPr id="580613" name="Text Box 5"/>
          <p:cNvSpPr txBox="1">
            <a:spLocks noChangeArrowheads="1"/>
          </p:cNvSpPr>
          <p:nvPr/>
        </p:nvSpPr>
        <p:spPr bwMode="auto">
          <a:xfrm>
            <a:off x="304800" y="1600200"/>
            <a:ext cx="4132263" cy="328453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int mysteryAlg1(int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i,j,count = 0;</a:t>
            </a:r>
          </a:p>
          <a:p>
            <a:endParaRPr lang="en-US"/>
          </a:p>
          <a:p>
            <a:r>
              <a:rPr lang="en-US"/>
              <a:t>   for (i=0;i&lt;</a:t>
            </a:r>
            <a:r>
              <a:rPr lang="en-US">
                <a:solidFill>
                  <a:srgbClr val="FF0000"/>
                </a:solidFill>
              </a:rPr>
              <a:t>size1</a:t>
            </a:r>
            <a:r>
              <a:rPr lang="en-US"/>
              <a:t>;i++)</a:t>
            </a:r>
          </a:p>
          <a:p>
            <a:r>
              <a:rPr lang="en-US"/>
              <a:t>      for (j=0;j&lt;</a:t>
            </a:r>
            <a:r>
              <a:rPr lang="en-US">
                <a:solidFill>
                  <a:srgbClr val="FF0000"/>
                </a:solidFill>
              </a:rPr>
              <a:t>size2</a:t>
            </a:r>
            <a:r>
              <a:rPr lang="en-US"/>
              <a:t>;j++)</a:t>
            </a:r>
          </a:p>
          <a:p>
            <a:r>
              <a:rPr lang="en-US"/>
              <a:t>          count += arr1[i]*arr2[j];</a:t>
            </a:r>
          </a:p>
          <a:p>
            <a:endParaRPr lang="en-US"/>
          </a:p>
          <a:p>
            <a:r>
              <a:rPr lang="en-US"/>
              <a:t>   return(count);</a:t>
            </a:r>
          </a:p>
          <a:p>
            <a:r>
              <a:rPr lang="en-US"/>
              <a:t>}</a:t>
            </a:r>
          </a:p>
          <a:p>
            <a:endParaRPr lang="en-US" sz="1100"/>
          </a:p>
        </p:txBody>
      </p:sp>
      <p:sp>
        <p:nvSpPr>
          <p:cNvPr id="580614" name="Text Box 6"/>
          <p:cNvSpPr txBox="1">
            <a:spLocks noChangeArrowheads="1"/>
          </p:cNvSpPr>
          <p:nvPr/>
        </p:nvSpPr>
        <p:spPr bwMode="auto">
          <a:xfrm>
            <a:off x="4724400" y="1600200"/>
            <a:ext cx="4132263" cy="32988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int mysteryAlg2(int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i,count = 0;</a:t>
            </a:r>
          </a:p>
          <a:p>
            <a:endParaRPr lang="en-US" sz="1000"/>
          </a:p>
          <a:p>
            <a:r>
              <a:rPr lang="en-US"/>
              <a:t>   for (i=0;i&lt;</a:t>
            </a:r>
            <a:r>
              <a:rPr lang="en-US">
                <a:solidFill>
                  <a:srgbClr val="FF0000"/>
                </a:solidFill>
              </a:rPr>
              <a:t>size1</a:t>
            </a:r>
            <a:r>
              <a:rPr lang="en-US"/>
              <a:t>;i++)</a:t>
            </a:r>
          </a:p>
          <a:p>
            <a:r>
              <a:rPr lang="en-US"/>
              <a:t>     count += arr1[i];</a:t>
            </a:r>
          </a:p>
          <a:p>
            <a:endParaRPr lang="en-US" sz="1000"/>
          </a:p>
          <a:p>
            <a:r>
              <a:rPr lang="en-US"/>
              <a:t>   for (i=0;i&lt;</a:t>
            </a:r>
            <a:r>
              <a:rPr lang="en-US">
                <a:solidFill>
                  <a:srgbClr val="FF0000"/>
                </a:solidFill>
              </a:rPr>
              <a:t>size2</a:t>
            </a:r>
            <a:r>
              <a:rPr lang="en-US"/>
              <a:t>;i++)</a:t>
            </a:r>
          </a:p>
          <a:p>
            <a:r>
              <a:rPr lang="en-US"/>
              <a:t>     count += arr2[i];</a:t>
            </a:r>
          </a:p>
          <a:p>
            <a:endParaRPr lang="en-US" sz="1000"/>
          </a:p>
          <a:p>
            <a:r>
              <a:rPr lang="en-US"/>
              <a:t>   return(count);</a:t>
            </a:r>
          </a:p>
          <a:p>
            <a:r>
              <a:rPr lang="en-US"/>
              <a:t>}</a:t>
            </a:r>
          </a:p>
        </p:txBody>
      </p:sp>
      <p:sp>
        <p:nvSpPr>
          <p:cNvPr id="580615" name="Text Box 7"/>
          <p:cNvSpPr txBox="1">
            <a:spLocks noChangeArrowheads="1"/>
          </p:cNvSpPr>
          <p:nvPr/>
        </p:nvSpPr>
        <p:spPr bwMode="auto">
          <a:xfrm>
            <a:off x="288925" y="494982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In these examples, we have two </a:t>
            </a:r>
            <a:r>
              <a:rPr lang="en-US" sz="2400" i="1">
                <a:solidFill>
                  <a:srgbClr val="6600FF"/>
                </a:solidFill>
              </a:rPr>
              <a:t>independent</a:t>
            </a:r>
            <a:r>
              <a:rPr lang="en-US" sz="2400"/>
              <a:t> input data sets of sizes </a:t>
            </a:r>
            <a:r>
              <a:rPr lang="en-US" sz="2400">
                <a:solidFill>
                  <a:srgbClr val="FF0000"/>
                </a:solidFill>
              </a:rPr>
              <a:t>size1</a:t>
            </a:r>
            <a:r>
              <a:rPr lang="en-US" sz="2400"/>
              <a:t> and </a:t>
            </a:r>
            <a:r>
              <a:rPr lang="en-US" sz="2400">
                <a:solidFill>
                  <a:srgbClr val="FF0000"/>
                </a:solidFill>
              </a:rPr>
              <a:t>size2</a:t>
            </a:r>
            <a:r>
              <a:rPr lang="en-US" sz="2400"/>
              <a:t>.</a:t>
            </a:r>
          </a:p>
        </p:txBody>
      </p:sp>
      <p:sp>
        <p:nvSpPr>
          <p:cNvPr id="580616" name="Text Box 8"/>
          <p:cNvSpPr txBox="1">
            <a:spLocks noChangeArrowheads="1"/>
          </p:cNvSpPr>
          <p:nvPr/>
        </p:nvSpPr>
        <p:spPr bwMode="auto">
          <a:xfrm>
            <a:off x="228600" y="580707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Therefore, when we compute their Big-O, </a:t>
            </a:r>
            <a:r>
              <a:rPr lang="en-US" sz="2400">
                <a:solidFill>
                  <a:schemeClr val="tx1"/>
                </a:solidFill>
              </a:rPr>
              <a:t>we must to take into account</a:t>
            </a:r>
            <a:r>
              <a:rPr lang="en-US" sz="2400">
                <a:solidFill>
                  <a:schemeClr val="accent2"/>
                </a:solidFill>
              </a:rPr>
              <a:t> both independent sizes</a:t>
            </a:r>
            <a:r>
              <a:rPr lang="en-US" sz="2400"/>
              <a:t>.  </a:t>
            </a:r>
          </a:p>
        </p:txBody>
      </p:sp>
      <p:sp>
        <p:nvSpPr>
          <p:cNvPr id="580617" name="Text Box 9"/>
          <p:cNvSpPr txBox="1">
            <a:spLocks noChangeArrowheads="1"/>
          </p:cNvSpPr>
          <p:nvPr/>
        </p:nvSpPr>
        <p:spPr bwMode="auto">
          <a:xfrm rot="-2041161">
            <a:off x="2667000" y="3881438"/>
            <a:ext cx="2263775"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8" name="Text Box 10"/>
          <p:cNvSpPr txBox="1">
            <a:spLocks noChangeArrowheads="1"/>
          </p:cNvSpPr>
          <p:nvPr/>
        </p:nvSpPr>
        <p:spPr bwMode="auto">
          <a:xfrm rot="-2041161">
            <a:off x="6896100" y="3962400"/>
            <a:ext cx="2247900"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9" name="Text Box 11"/>
          <p:cNvSpPr txBox="1">
            <a:spLocks noChangeArrowheads="1"/>
          </p:cNvSpPr>
          <p:nvPr/>
        </p:nvSpPr>
        <p:spPr bwMode="auto">
          <a:xfrm rot="-2041161">
            <a:off x="2659063" y="3890963"/>
            <a:ext cx="2281237"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
        <p:nvSpPr>
          <p:cNvPr id="580620" name="Text Box 12"/>
          <p:cNvSpPr txBox="1">
            <a:spLocks noChangeArrowheads="1"/>
          </p:cNvSpPr>
          <p:nvPr/>
        </p:nvSpPr>
        <p:spPr bwMode="auto">
          <a:xfrm rot="-2041161">
            <a:off x="6851650" y="3962400"/>
            <a:ext cx="2281238"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580617"/>
                                        </p:tgtEl>
                                        <p:attrNameLst>
                                          <p:attrName>style.visibility</p:attrName>
                                        </p:attrNameLst>
                                      </p:cBhvr>
                                      <p:to>
                                        <p:strVal val="visible"/>
                                      </p:to>
                                    </p:set>
                                    <p:anim calcmode="lin" valueType="num">
                                      <p:cBhvr>
                                        <p:cTn id="15" dur="500" fill="hold"/>
                                        <p:tgtEl>
                                          <p:spTgt spid="580617"/>
                                        </p:tgtEl>
                                        <p:attrNameLst>
                                          <p:attrName>ppt_w</p:attrName>
                                        </p:attrNameLst>
                                      </p:cBhvr>
                                      <p:tavLst>
                                        <p:tav tm="0">
                                          <p:val>
                                            <p:fltVal val="0"/>
                                          </p:val>
                                        </p:tav>
                                        <p:tav tm="100000">
                                          <p:val>
                                            <p:strVal val="#ppt_w"/>
                                          </p:val>
                                        </p:tav>
                                      </p:tavLst>
                                    </p:anim>
                                    <p:anim calcmode="lin" valueType="num">
                                      <p:cBhvr>
                                        <p:cTn id="16" dur="500" fill="hold"/>
                                        <p:tgtEl>
                                          <p:spTgt spid="580617"/>
                                        </p:tgtEl>
                                        <p:attrNameLst>
                                          <p:attrName>ppt_h</p:attrName>
                                        </p:attrNameLst>
                                      </p:cBhvr>
                                      <p:tavLst>
                                        <p:tav tm="0">
                                          <p:val>
                                            <p:fltVal val="0"/>
                                          </p:val>
                                        </p:tav>
                                        <p:tav tm="100000">
                                          <p:val>
                                            <p:strVal val="#ppt_h"/>
                                          </p:val>
                                        </p:tav>
                                      </p:tavLst>
                                    </p:anim>
                                    <p:anim calcmode="lin" valueType="num">
                                      <p:cBhvr>
                                        <p:cTn id="17" dur="500" fill="hold"/>
                                        <p:tgtEl>
                                          <p:spTgt spid="580617"/>
                                        </p:tgtEl>
                                        <p:attrNameLst>
                                          <p:attrName>style.rotation</p:attrName>
                                        </p:attrNameLst>
                                      </p:cBhvr>
                                      <p:tavLst>
                                        <p:tav tm="0">
                                          <p:val>
                                            <p:fltVal val="360"/>
                                          </p:val>
                                        </p:tav>
                                        <p:tav tm="100000">
                                          <p:val>
                                            <p:fltVal val="0"/>
                                          </p:val>
                                        </p:tav>
                                      </p:tavLst>
                                    </p:anim>
                                    <p:animEffect transition="in" filter="fade">
                                      <p:cBhvr>
                                        <p:cTn id="18" dur="500"/>
                                        <p:tgtEl>
                                          <p:spTgt spid="5806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580618"/>
                                        </p:tgtEl>
                                        <p:attrNameLst>
                                          <p:attrName>style.visibility</p:attrName>
                                        </p:attrNameLst>
                                      </p:cBhvr>
                                      <p:to>
                                        <p:strVal val="visible"/>
                                      </p:to>
                                    </p:set>
                                    <p:anim calcmode="lin" valueType="num">
                                      <p:cBhvr>
                                        <p:cTn id="23" dur="500" fill="hold"/>
                                        <p:tgtEl>
                                          <p:spTgt spid="580618"/>
                                        </p:tgtEl>
                                        <p:attrNameLst>
                                          <p:attrName>ppt_w</p:attrName>
                                        </p:attrNameLst>
                                      </p:cBhvr>
                                      <p:tavLst>
                                        <p:tav tm="0">
                                          <p:val>
                                            <p:fltVal val="0"/>
                                          </p:val>
                                        </p:tav>
                                        <p:tav tm="100000">
                                          <p:val>
                                            <p:strVal val="#ppt_w"/>
                                          </p:val>
                                        </p:tav>
                                      </p:tavLst>
                                    </p:anim>
                                    <p:anim calcmode="lin" valueType="num">
                                      <p:cBhvr>
                                        <p:cTn id="24" dur="500" fill="hold"/>
                                        <p:tgtEl>
                                          <p:spTgt spid="580618"/>
                                        </p:tgtEl>
                                        <p:attrNameLst>
                                          <p:attrName>ppt_h</p:attrName>
                                        </p:attrNameLst>
                                      </p:cBhvr>
                                      <p:tavLst>
                                        <p:tav tm="0">
                                          <p:val>
                                            <p:fltVal val="0"/>
                                          </p:val>
                                        </p:tav>
                                        <p:tav tm="100000">
                                          <p:val>
                                            <p:strVal val="#ppt_h"/>
                                          </p:val>
                                        </p:tav>
                                      </p:tavLst>
                                    </p:anim>
                                    <p:anim calcmode="lin" valueType="num">
                                      <p:cBhvr>
                                        <p:cTn id="25" dur="500" fill="hold"/>
                                        <p:tgtEl>
                                          <p:spTgt spid="580618"/>
                                        </p:tgtEl>
                                        <p:attrNameLst>
                                          <p:attrName>style.rotation</p:attrName>
                                        </p:attrNameLst>
                                      </p:cBhvr>
                                      <p:tavLst>
                                        <p:tav tm="0">
                                          <p:val>
                                            <p:fltVal val="360"/>
                                          </p:val>
                                        </p:tav>
                                        <p:tav tm="100000">
                                          <p:val>
                                            <p:fltVal val="0"/>
                                          </p:val>
                                        </p:tav>
                                      </p:tavLst>
                                    </p:anim>
                                    <p:animEffect transition="in" filter="fade">
                                      <p:cBhvr>
                                        <p:cTn id="26" dur="500"/>
                                        <p:tgtEl>
                                          <p:spTgt spid="5806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580619"/>
                                        </p:tgtEl>
                                        <p:attrNameLst>
                                          <p:attrName>style.visibility</p:attrName>
                                        </p:attrNameLst>
                                      </p:cBhvr>
                                      <p:to>
                                        <p:strVal val="visible"/>
                                      </p:to>
                                    </p:set>
                                    <p:anim calcmode="lin" valueType="num">
                                      <p:cBhvr>
                                        <p:cTn id="31" dur="500" fill="hold"/>
                                        <p:tgtEl>
                                          <p:spTgt spid="580619"/>
                                        </p:tgtEl>
                                        <p:attrNameLst>
                                          <p:attrName>ppt_w</p:attrName>
                                        </p:attrNameLst>
                                      </p:cBhvr>
                                      <p:tavLst>
                                        <p:tav tm="0">
                                          <p:val>
                                            <p:fltVal val="0"/>
                                          </p:val>
                                        </p:tav>
                                        <p:tav tm="100000">
                                          <p:val>
                                            <p:strVal val="#ppt_w"/>
                                          </p:val>
                                        </p:tav>
                                      </p:tavLst>
                                    </p:anim>
                                    <p:anim calcmode="lin" valueType="num">
                                      <p:cBhvr>
                                        <p:cTn id="32" dur="500" fill="hold"/>
                                        <p:tgtEl>
                                          <p:spTgt spid="580619"/>
                                        </p:tgtEl>
                                        <p:attrNameLst>
                                          <p:attrName>ppt_h</p:attrName>
                                        </p:attrNameLst>
                                      </p:cBhvr>
                                      <p:tavLst>
                                        <p:tav tm="0">
                                          <p:val>
                                            <p:fltVal val="0"/>
                                          </p:val>
                                        </p:tav>
                                        <p:tav tm="100000">
                                          <p:val>
                                            <p:strVal val="#ppt_h"/>
                                          </p:val>
                                        </p:tav>
                                      </p:tavLst>
                                    </p:anim>
                                    <p:anim calcmode="lin" valueType="num">
                                      <p:cBhvr>
                                        <p:cTn id="33" dur="500" fill="hold"/>
                                        <p:tgtEl>
                                          <p:spTgt spid="580619"/>
                                        </p:tgtEl>
                                        <p:attrNameLst>
                                          <p:attrName>style.rotation</p:attrName>
                                        </p:attrNameLst>
                                      </p:cBhvr>
                                      <p:tavLst>
                                        <p:tav tm="0">
                                          <p:val>
                                            <p:fltVal val="360"/>
                                          </p:val>
                                        </p:tav>
                                        <p:tav tm="100000">
                                          <p:val>
                                            <p:fltVal val="0"/>
                                          </p:val>
                                        </p:tav>
                                      </p:tavLst>
                                    </p:anim>
                                    <p:animEffect transition="in" filter="fade">
                                      <p:cBhvr>
                                        <p:cTn id="34" dur="500"/>
                                        <p:tgtEl>
                                          <p:spTgt spid="580619"/>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580620"/>
                                        </p:tgtEl>
                                        <p:attrNameLst>
                                          <p:attrName>style.visibility</p:attrName>
                                        </p:attrNameLst>
                                      </p:cBhvr>
                                      <p:to>
                                        <p:strVal val="visible"/>
                                      </p:to>
                                    </p:set>
                                    <p:anim calcmode="lin" valueType="num">
                                      <p:cBhvr>
                                        <p:cTn id="37" dur="500" fill="hold"/>
                                        <p:tgtEl>
                                          <p:spTgt spid="580620"/>
                                        </p:tgtEl>
                                        <p:attrNameLst>
                                          <p:attrName>ppt_w</p:attrName>
                                        </p:attrNameLst>
                                      </p:cBhvr>
                                      <p:tavLst>
                                        <p:tav tm="0">
                                          <p:val>
                                            <p:fltVal val="0"/>
                                          </p:val>
                                        </p:tav>
                                        <p:tav tm="100000">
                                          <p:val>
                                            <p:strVal val="#ppt_w"/>
                                          </p:val>
                                        </p:tav>
                                      </p:tavLst>
                                    </p:anim>
                                    <p:anim calcmode="lin" valueType="num">
                                      <p:cBhvr>
                                        <p:cTn id="38" dur="500" fill="hold"/>
                                        <p:tgtEl>
                                          <p:spTgt spid="580620"/>
                                        </p:tgtEl>
                                        <p:attrNameLst>
                                          <p:attrName>ppt_h</p:attrName>
                                        </p:attrNameLst>
                                      </p:cBhvr>
                                      <p:tavLst>
                                        <p:tav tm="0">
                                          <p:val>
                                            <p:fltVal val="0"/>
                                          </p:val>
                                        </p:tav>
                                        <p:tav tm="100000">
                                          <p:val>
                                            <p:strVal val="#ppt_h"/>
                                          </p:val>
                                        </p:tav>
                                      </p:tavLst>
                                    </p:anim>
                                    <p:anim calcmode="lin" valueType="num">
                                      <p:cBhvr>
                                        <p:cTn id="39" dur="500" fill="hold"/>
                                        <p:tgtEl>
                                          <p:spTgt spid="580620"/>
                                        </p:tgtEl>
                                        <p:attrNameLst>
                                          <p:attrName>style.rotation</p:attrName>
                                        </p:attrNameLst>
                                      </p:cBhvr>
                                      <p:tavLst>
                                        <p:tav tm="0">
                                          <p:val>
                                            <p:fltVal val="360"/>
                                          </p:val>
                                        </p:tav>
                                        <p:tav tm="100000">
                                          <p:val>
                                            <p:fltVal val="0"/>
                                          </p:val>
                                        </p:tav>
                                      </p:tavLst>
                                    </p:anim>
                                    <p:animEffect transition="in" filter="fade">
                                      <p:cBhvr>
                                        <p:cTn id="40" dur="500"/>
                                        <p:tgtEl>
                                          <p:spTgt spid="580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580617" grpId="0" animBg="1"/>
      <p:bldP spid="580618" grpId="0" animBg="1"/>
      <p:bldP spid="580619" grpId="0" animBg="1"/>
      <p:bldP spid="5806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29</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barf( int </a:t>
            </a:r>
            <a:r>
              <a:rPr lang="en-US" sz="1900">
                <a:solidFill>
                  <a:srgbClr val="FF0000"/>
                </a:solidFill>
              </a:rPr>
              <a:t>n</a:t>
            </a:r>
            <a:r>
              <a:rPr lang="en-US" sz="1900"/>
              <a:t>, int </a:t>
            </a:r>
            <a:r>
              <a:rPr lang="en-US" sz="1900">
                <a:solidFill>
                  <a:srgbClr val="FF0000"/>
                </a:solidFill>
              </a:rPr>
              <a:t>q</a:t>
            </a:r>
            <a:r>
              <a:rPr lang="en-US" sz="1900"/>
              <a:t> )</a:t>
            </a:r>
          </a:p>
          <a:p>
            <a:r>
              <a:rPr lang="en-US" sz="1200" b="1"/>
              <a:t>{</a:t>
            </a:r>
          </a:p>
          <a:p>
            <a:r>
              <a:rPr lang="en-US" sz="1900"/>
              <a:t>    for (int i=0 ; i &lt; </a:t>
            </a:r>
            <a:r>
              <a:rPr lang="en-US" sz="1900">
                <a:solidFill>
                  <a:srgbClr val="FF0000"/>
                </a:solidFill>
              </a:rPr>
              <a:t>n </a:t>
            </a:r>
            <a:r>
              <a:rPr lang="en-US" sz="1900"/>
              <a:t>; i++)</a:t>
            </a:r>
          </a:p>
          <a:p>
            <a:r>
              <a:rPr lang="en-US" sz="1200" b="1"/>
              <a:t>    {</a:t>
            </a:r>
          </a:p>
          <a:p>
            <a:r>
              <a:rPr lang="en-US" sz="1900"/>
              <a:t>         if (i == n/2)</a:t>
            </a:r>
          </a:p>
          <a:p>
            <a:r>
              <a:rPr lang="en-US" sz="1200" b="1"/>
              <a:t>         {</a:t>
            </a:r>
          </a:p>
          <a:p>
            <a:r>
              <a:rPr lang="en-US" sz="1900"/>
              <a:t>               for ( int k = 0; k &lt; </a:t>
            </a:r>
            <a:r>
              <a:rPr lang="en-US" sz="1900">
                <a:solidFill>
                  <a:srgbClr val="FF0000"/>
                </a:solidFill>
              </a:rPr>
              <a:t>q</a:t>
            </a:r>
            <a:r>
              <a:rPr lang="en-US" sz="1900"/>
              <a:t>; k++ ) </a:t>
            </a:r>
          </a:p>
          <a:p>
            <a:r>
              <a:rPr lang="en-US" sz="1900"/>
              <a:t>                   cout &lt;&lt; “Muahahaha!”;</a:t>
            </a:r>
          </a:p>
          <a:p>
            <a:r>
              <a:rPr lang="en-US" sz="1200" b="1"/>
              <a:t>         } </a:t>
            </a:r>
          </a:p>
          <a:p>
            <a:r>
              <a:rPr lang="en-US" sz="1900"/>
              <a:t>        else</a:t>
            </a:r>
          </a:p>
          <a:p>
            <a:r>
              <a:rPr lang="en-US" sz="1900"/>
              <a:t>             cout &lt;&lt; “Burp!”;</a:t>
            </a:r>
          </a:p>
          <a:p>
            <a:r>
              <a:rPr lang="en-US" sz="1200" b="1"/>
              <a:t>    }</a:t>
            </a:r>
          </a:p>
          <a:p>
            <a:r>
              <a:rPr lang="en-US" sz="1200" b="1"/>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int </a:t>
            </a:r>
            <a:r>
              <a:rPr lang="en-US" sz="1900">
                <a:solidFill>
                  <a:srgbClr val="FF0000"/>
                </a:solidFill>
              </a:rPr>
              <a:t>n </a:t>
            </a:r>
            <a:r>
              <a:rPr lang="en-US" sz="1900"/>
              <a:t>)</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n*n </a:t>
            </a:r>
            <a:r>
              <a:rPr lang="en-US" sz="1900"/>
              <a:t>; i++)</a:t>
            </a:r>
          </a:p>
          <a:p>
            <a:r>
              <a:rPr lang="en-US" sz="1900"/>
              <a:t>          cout &lt;&lt; “Vomit!”;</a:t>
            </a:r>
          </a:p>
          <a:p>
            <a:r>
              <a:rPr lang="en-US" sz="19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36359" y="1446350"/>
            <a:ext cx="5787957" cy="830997"/>
          </a:xfrm>
          <a:prstGeom prst="rect">
            <a:avLst/>
          </a:prstGeom>
          <a:noFill/>
        </p:spPr>
        <p:txBody>
          <a:bodyPr wrap="square" rtlCol="0">
            <a:spAutoFit/>
          </a:bodyPr>
          <a:lstStyle/>
          <a:p>
            <a:pPr algn="ctr"/>
            <a:r>
              <a:rPr lang="en-US" sz="2400" dirty="0"/>
              <a:t>When you start processing </a:t>
            </a:r>
            <a:r>
              <a:rPr lang="en-US" sz="2400" dirty="0">
                <a:solidFill>
                  <a:srgbClr val="6600CC"/>
                </a:solidFill>
              </a:rPr>
              <a:t>millions</a:t>
            </a:r>
            <a:r>
              <a:rPr lang="en-US" sz="2400" dirty="0"/>
              <a:t> or </a:t>
            </a:r>
            <a:r>
              <a:rPr lang="en-US" sz="2400" dirty="0">
                <a:solidFill>
                  <a:srgbClr val="6600CC"/>
                </a:solidFill>
              </a:rPr>
              <a:t>billions</a:t>
            </a:r>
            <a:r>
              <a:rPr lang="en-US" sz="2400" dirty="0"/>
              <a:t> of items…</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pic>
        <p:nvPicPr>
          <p:cNvPr id="3" name="Picture 2"/>
          <p:cNvPicPr>
            <a:picLocks noChangeAspect="1"/>
          </p:cNvPicPr>
          <p:nvPr/>
        </p:nvPicPr>
        <p:blipFill rotWithShape="1">
          <a:blip r:embed="rId4"/>
          <a:srcRect l="7088" r="9407"/>
          <a:stretch/>
        </p:blipFill>
        <p:spPr>
          <a:xfrm>
            <a:off x="7558391" y="1279592"/>
            <a:ext cx="1298239" cy="1307821"/>
          </a:xfrm>
          <a:prstGeom prst="rect">
            <a:avLst/>
          </a:prstGeom>
        </p:spPr>
      </p:pic>
      <p:sp>
        <p:nvSpPr>
          <p:cNvPr id="13" name="TextBox 12"/>
          <p:cNvSpPr txBox="1"/>
          <p:nvPr/>
        </p:nvSpPr>
        <p:spPr>
          <a:xfrm>
            <a:off x="656391" y="2412223"/>
            <a:ext cx="5787957" cy="830997"/>
          </a:xfrm>
          <a:prstGeom prst="rect">
            <a:avLst/>
          </a:prstGeom>
          <a:noFill/>
        </p:spPr>
        <p:txBody>
          <a:bodyPr wrap="square" rtlCol="0">
            <a:spAutoFit/>
          </a:bodyPr>
          <a:lstStyle/>
          <a:p>
            <a:pPr algn="ctr"/>
            <a:r>
              <a:rPr lang="en-US" sz="2400" dirty="0"/>
              <a:t>You really have to think hard about how efficient your algorithms are.</a:t>
            </a:r>
          </a:p>
        </p:txBody>
      </p:sp>
      <p:sp>
        <p:nvSpPr>
          <p:cNvPr id="14" name="TextBox 13"/>
          <p:cNvSpPr txBox="1"/>
          <p:nvPr/>
        </p:nvSpPr>
        <p:spPr>
          <a:xfrm>
            <a:off x="636359" y="3378096"/>
            <a:ext cx="5787957" cy="800219"/>
          </a:xfrm>
          <a:prstGeom prst="rect">
            <a:avLst/>
          </a:prstGeom>
          <a:noFill/>
        </p:spPr>
        <p:txBody>
          <a:bodyPr wrap="square" rtlCol="0">
            <a:spAutoFit/>
          </a:bodyPr>
          <a:lstStyle/>
          <a:p>
            <a:pPr algn="ctr"/>
            <a:r>
              <a:rPr lang="en-US" sz="2300" dirty="0"/>
              <a:t>Big-O is a technique that lets you </a:t>
            </a:r>
            <a:r>
              <a:rPr lang="en-US" sz="2300" dirty="0">
                <a:solidFill>
                  <a:srgbClr val="FF0000"/>
                </a:solidFill>
              </a:rPr>
              <a:t>quickly understand</a:t>
            </a:r>
            <a:r>
              <a:rPr lang="en-US" sz="2300" dirty="0"/>
              <a:t> an algorithm’s </a:t>
            </a:r>
            <a:r>
              <a:rPr lang="en-US" sz="2300" dirty="0">
                <a:solidFill>
                  <a:srgbClr val="FF0000"/>
                </a:solidFill>
              </a:rPr>
              <a:t>efficiency</a:t>
            </a:r>
            <a:r>
              <a:rPr lang="en-US" sz="2300" dirty="0"/>
              <a:t>.</a:t>
            </a:r>
          </a:p>
        </p:txBody>
      </p:sp>
      <p:sp>
        <p:nvSpPr>
          <p:cNvPr id="12" name="TextBox 11"/>
          <p:cNvSpPr txBox="1"/>
          <p:nvPr/>
        </p:nvSpPr>
        <p:spPr>
          <a:xfrm>
            <a:off x="656391" y="4313191"/>
            <a:ext cx="5787957" cy="800219"/>
          </a:xfrm>
          <a:prstGeom prst="rect">
            <a:avLst/>
          </a:prstGeom>
          <a:noFill/>
        </p:spPr>
        <p:txBody>
          <a:bodyPr wrap="square" rtlCol="0">
            <a:spAutoFit/>
          </a:bodyPr>
          <a:lstStyle/>
          <a:p>
            <a:pPr algn="ctr"/>
            <a:r>
              <a:rPr lang="en-US" sz="2300" dirty="0"/>
              <a:t>And </a:t>
            </a:r>
            <a:r>
              <a:rPr lang="en-US" sz="2300" dirty="0">
                <a:solidFill>
                  <a:srgbClr val="FF0000"/>
                </a:solidFill>
              </a:rPr>
              <a:t>compare</a:t>
            </a:r>
            <a:r>
              <a:rPr lang="en-US" sz="2300" dirty="0"/>
              <a:t> it to others – so you can pick the best one!</a:t>
            </a:r>
          </a:p>
        </p:txBody>
      </p:sp>
      <p:sp>
        <p:nvSpPr>
          <p:cNvPr id="15" name="TextBox 14"/>
          <p:cNvSpPr txBox="1"/>
          <p:nvPr/>
        </p:nvSpPr>
        <p:spPr>
          <a:xfrm>
            <a:off x="656391" y="5248287"/>
            <a:ext cx="5787957" cy="446276"/>
          </a:xfrm>
          <a:prstGeom prst="rect">
            <a:avLst/>
          </a:prstGeom>
          <a:noFill/>
        </p:spPr>
        <p:txBody>
          <a:bodyPr wrap="square" rtlCol="0">
            <a:spAutoFit/>
          </a:bodyPr>
          <a:lstStyle/>
          <a:p>
            <a:pPr algn="ctr"/>
            <a:r>
              <a:rPr lang="en-US" sz="2300" dirty="0"/>
              <a:t>(Oh, and it’ll totally be on job interviews)</a:t>
            </a:r>
          </a:p>
        </p:txBody>
      </p:sp>
      <p:pic>
        <p:nvPicPr>
          <p:cNvPr id="5" name="Picture 4"/>
          <p:cNvPicPr>
            <a:picLocks noChangeAspect="1"/>
          </p:cNvPicPr>
          <p:nvPr/>
        </p:nvPicPr>
        <p:blipFill rotWithShape="1">
          <a:blip r:embed="rId5"/>
          <a:srcRect b="22512"/>
          <a:stretch/>
        </p:blipFill>
        <p:spPr>
          <a:xfrm>
            <a:off x="7558392" y="1277192"/>
            <a:ext cx="1298238" cy="1310221"/>
          </a:xfrm>
          <a:prstGeom prst="rect">
            <a:avLst/>
          </a:prstGeom>
        </p:spPr>
      </p:pic>
    </p:spTree>
    <p:extLst>
      <p:ext uri="{BB962C8B-B14F-4D97-AF65-F5344CB8AC3E}">
        <p14:creationId xmlns:p14="http://schemas.microsoft.com/office/powerpoint/2010/main" val="24424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30</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31</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grpSp>
        <p:nvGrpSpPr>
          <p:cNvPr id="727064" name="Group 24"/>
          <p:cNvGrpSpPr>
            <a:grpSpLocks/>
          </p:cNvGrpSpPr>
          <p:nvPr/>
        </p:nvGrpSpPr>
        <p:grpSpPr bwMode="auto">
          <a:xfrm>
            <a:off x="4416425" y="4784725"/>
            <a:ext cx="4572000" cy="1739900"/>
            <a:chOff x="-1440" y="1979"/>
            <a:chExt cx="2880" cy="1096"/>
          </a:xfrm>
        </p:grpSpPr>
        <p:sp>
          <p:nvSpPr>
            <p:cNvPr id="727065" name="Rectangle 25"/>
            <p:cNvSpPr>
              <a:spLocks noChangeArrowheads="1"/>
            </p:cNvSpPr>
            <p:nvPr/>
          </p:nvSpPr>
          <p:spPr bwMode="auto">
            <a:xfrm>
              <a:off x="-1440" y="1979"/>
              <a:ext cx="2880" cy="10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tx1"/>
                  </a:solidFill>
                </a:rPr>
                <a:t>void otherFunc(</a:t>
              </a:r>
              <a:r>
                <a:rPr lang="en-US">
                  <a:solidFill>
                    <a:srgbClr val="6600CC"/>
                  </a:solidFill>
                </a:rPr>
                <a:t>vector</a:t>
              </a:r>
              <a:r>
                <a:rPr lang="en-US">
                  <a:solidFill>
                    <a:schemeClr val="tx1"/>
                  </a:solidFill>
                </a:rPr>
                <a:t>&lt;int&gt; &amp; vec)</a:t>
              </a:r>
            </a:p>
            <a:p>
              <a:r>
                <a:rPr lang="en-US">
                  <a:solidFill>
                    <a:schemeClr val="tx1"/>
                  </a:solidFill>
                </a:rPr>
                <a:t>{</a:t>
              </a:r>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rPr>
                <a:t>}</a:t>
              </a:r>
            </a:p>
          </p:txBody>
        </p:sp>
        <p:sp>
          <p:nvSpPr>
            <p:cNvPr id="5" name="TextBox 5"/>
            <p:cNvSpPr txBox="1">
              <a:spLocks noChangeArrowheads="1"/>
            </p:cNvSpPr>
            <p:nvPr/>
          </p:nvSpPr>
          <p:spPr bwMode="auto">
            <a:xfrm>
              <a:off x="-1243" y="2350"/>
              <a:ext cx="20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1259" y="2629"/>
              <a:ext cx="22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b="1">
                  <a:latin typeface="Comic Sans MS" pitchFamily="66" charset="0"/>
                </a:rPr>
                <a:t>.</a:t>
              </a:r>
              <a:r>
                <a:rPr lang="en-US" sz="1800">
                  <a:solidFill>
                    <a:srgbClr val="6600CC"/>
                  </a:solidFill>
                  <a:latin typeface="Comic Sans MS" pitchFamily="66" charset="0"/>
                </a:rPr>
                <a:t>erase</a:t>
              </a:r>
              <a:r>
                <a:rPr lang="en-US" sz="1800">
                  <a:latin typeface="Comic Sans MS" pitchFamily="66" charset="0"/>
                </a:rPr>
                <a:t>( myVec.</a:t>
              </a:r>
              <a:r>
                <a:rPr lang="en-US" sz="1800">
                  <a:solidFill>
                    <a:srgbClr val="6600CC"/>
                  </a:solidFill>
                  <a:latin typeface="Comic Sans MS" pitchFamily="66" charset="0"/>
                </a:rPr>
                <a:t>begin</a:t>
              </a:r>
              <a:r>
                <a:rPr lang="en-US" sz="1800">
                  <a:latin typeface="Comic Sans MS" pitchFamily="66" charset="0"/>
                </a:rPr>
                <a:t>() ); </a:t>
              </a:r>
            </a:p>
          </p:txBody>
        </p:sp>
      </p:gr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for (int i=0; i &lt; </a:t>
            </a:r>
            <a:r>
              <a:rPr lang="en-US">
                <a:solidFill>
                  <a:srgbClr val="FF0000"/>
                </a:solidFill>
              </a:rPr>
              <a:t>D</a:t>
            </a:r>
            <a:r>
              <a:rPr lang="en-US">
                <a:solidFill>
                  <a:schemeClr val="tx1"/>
                </a:solidFill>
              </a:rPr>
              <a:t> ; i++)</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inDict( dict, doc[i]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par>
                                <p:cTn id="28" presetID="10" presetClass="exit" presetSubtype="0" fill="hold" nodeType="withEffect">
                                  <p:stCondLst>
                                    <p:cond delay="0"/>
                                  </p:stCondLst>
                                  <p:childTnLst>
                                    <p:animEffect transition="out" filter="fade">
                                      <p:cBhvr>
                                        <p:cTn id="29" dur="1000"/>
                                        <p:tgtEl>
                                          <p:spTgt spid="727064"/>
                                        </p:tgtEl>
                                      </p:cBhvr>
                                    </p:animEffect>
                                    <p:set>
                                      <p:cBhvr>
                                        <p:cTn id="30" dur="1" fill="hold">
                                          <p:stCondLst>
                                            <p:cond delay="999"/>
                                          </p:stCondLst>
                                        </p:cTn>
                                        <p:tgtEl>
                                          <p:spTgt spid="72706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27058"/>
                                        </p:tgtEl>
                                        <p:attrNameLst>
                                          <p:attrName>style.visibility</p:attrName>
                                        </p:attrNameLst>
                                      </p:cBhvr>
                                      <p:to>
                                        <p:strVal val="visible"/>
                                      </p:to>
                                    </p:set>
                                    <p:animEffect transition="in" filter="wipe(left)">
                                      <p:cBhvr>
                                        <p:cTn id="35" dur="500"/>
                                        <p:tgtEl>
                                          <p:spTgt spid="72705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27059"/>
                                        </p:tgtEl>
                                        <p:attrNameLst>
                                          <p:attrName>style.visibility</p:attrName>
                                        </p:attrNameLst>
                                      </p:cBhvr>
                                      <p:to>
                                        <p:strVal val="visible"/>
                                      </p:to>
                                    </p:set>
                                    <p:animEffect transition="in" filter="wipe(left)">
                                      <p:cBhvr>
                                        <p:cTn id="44" dur="500"/>
                                        <p:tgtEl>
                                          <p:spTgt spid="72705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27061"/>
                                        </p:tgtEl>
                                        <p:attrNameLst>
                                          <p:attrName>style.visibility</p:attrName>
                                        </p:attrNameLst>
                                      </p:cBhvr>
                                      <p:to>
                                        <p:strVal val="visible"/>
                                      </p:to>
                                    </p:set>
                                    <p:animEffect transition="in" filter="wipe(down)">
                                      <p:cBhvr>
                                        <p:cTn id="53" dur="500"/>
                                        <p:tgtEl>
                                          <p:spTgt spid="72706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27062"/>
                                        </p:tgtEl>
                                        <p:attrNameLst>
                                          <p:attrName>style.visibility</p:attrName>
                                        </p:attrNameLst>
                                      </p:cBhvr>
                                      <p:to>
                                        <p:strVal val="visible"/>
                                      </p:to>
                                    </p:set>
                                    <p:animEffect transition="in" filter="wipe(down)">
                                      <p:cBhvr>
                                        <p:cTn id="58" dur="500"/>
                                        <p:tgtEl>
                                          <p:spTgt spid="7270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8" fill="hold" grpId="1" nodeType="clickEffect">
                                  <p:stCondLst>
                                    <p:cond delay="0"/>
                                  </p:stCondLst>
                                  <p:childTnLst>
                                    <p:anim calcmode="lin" valueType="num">
                                      <p:cBhvr additive="base">
                                        <p:cTn id="62" dur="500"/>
                                        <p:tgtEl>
                                          <p:spTgt spid="3"/>
                                        </p:tgtEl>
                                        <p:attrNameLst>
                                          <p:attrName>ppt_x</p:attrName>
                                        </p:attrNameLst>
                                      </p:cBhvr>
                                      <p:tavLst>
                                        <p:tav tm="0">
                                          <p:val>
                                            <p:strVal val="ppt_x"/>
                                          </p:val>
                                        </p:tav>
                                        <p:tav tm="100000">
                                          <p:val>
                                            <p:strVal val="0-ppt_w/2"/>
                                          </p:val>
                                        </p:tav>
                                      </p:tavLst>
                                    </p:anim>
                                    <p:anim calcmode="lin" valueType="num">
                                      <p:cBhvr additive="base">
                                        <p:cTn id="63" dur="500"/>
                                        <p:tgtEl>
                                          <p:spTgt spid="3"/>
                                        </p:tgtEl>
                                        <p:attrNameLst>
                                          <p:attrName>ppt_y</p:attrName>
                                        </p:attrNameLst>
                                      </p:cBhvr>
                                      <p:tavLst>
                                        <p:tav tm="0">
                                          <p:val>
                                            <p:strVal val="ppt_y"/>
                                          </p:val>
                                        </p:tav>
                                        <p:tav tm="100000">
                                          <p:val>
                                            <p:strVal val="ppt_y"/>
                                          </p:val>
                                        </p:tav>
                                      </p:tavLst>
                                    </p:anim>
                                    <p:set>
                                      <p:cBhvr>
                                        <p:cTn id="64" dur="1" fill="hold">
                                          <p:stCondLst>
                                            <p:cond delay="499"/>
                                          </p:stCondLst>
                                        </p:cTn>
                                        <p:tgtEl>
                                          <p:spTgt spid="3"/>
                                        </p:tgtEl>
                                        <p:attrNameLst>
                                          <p:attrName>style.visibility</p:attrName>
                                        </p:attrNameLst>
                                      </p:cBhvr>
                                      <p:to>
                                        <p:strVal val="hidden"/>
                                      </p:to>
                                    </p:set>
                                  </p:childTnLst>
                                </p:cTn>
                              </p:par>
                              <p:par>
                                <p:cTn id="65" presetID="2" presetClass="entr" presetSubtype="8"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0-#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32</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33</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34</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35</a:t>
            </a:fld>
            <a:endParaRPr lang="en-US"/>
          </a:p>
        </p:txBody>
      </p:sp>
      <p:sp>
        <p:nvSpPr>
          <p:cNvPr id="693259" name="Text Box 11"/>
          <p:cNvSpPr txBox="1">
            <a:spLocks noChangeArrowheads="1"/>
          </p:cNvSpPr>
          <p:nvPr/>
        </p:nvSpPr>
        <p:spPr bwMode="auto">
          <a:xfrm>
            <a:off x="239713" y="1206500"/>
            <a:ext cx="41148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See if you can figure out the Big-O of these functions which use the STL.</a:t>
            </a:r>
          </a:p>
        </p:txBody>
      </p:sp>
      <p:sp>
        <p:nvSpPr>
          <p:cNvPr id="693260" name="Text Box 12"/>
          <p:cNvSpPr txBox="1">
            <a:spLocks noChangeArrowheads="1"/>
          </p:cNvSpPr>
          <p:nvPr/>
        </p:nvSpPr>
        <p:spPr bwMode="auto">
          <a:xfrm>
            <a:off x="117475" y="2401888"/>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 assume N items in vector v</a:t>
            </a:r>
          </a:p>
          <a:p>
            <a:r>
              <a:rPr lang="en-US"/>
              <a:t>void clearFromFront(vector&lt;int&gt; &amp;v)</a:t>
            </a:r>
          </a:p>
          <a:p>
            <a:r>
              <a:rPr lang="en-US" sz="1200" b="1"/>
              <a:t>{</a:t>
            </a:r>
          </a:p>
          <a:p>
            <a:r>
              <a:rPr lang="en-US"/>
              <a:t>   while ( v.size() &gt; 0 )</a:t>
            </a:r>
          </a:p>
          <a:p>
            <a:r>
              <a:rPr lang="en-US" sz="1200" b="1"/>
              <a:t>   {</a:t>
            </a:r>
          </a:p>
          <a:p>
            <a:r>
              <a:rPr lang="en-US"/>
              <a:t>        v.erase( v.begin() ); // erase 1</a:t>
            </a:r>
            <a:r>
              <a:rPr lang="en-US" baseline="30000"/>
              <a:t>st</a:t>
            </a:r>
            <a:r>
              <a:rPr lang="en-US"/>
              <a:t> item</a:t>
            </a:r>
          </a:p>
          <a:p>
            <a:r>
              <a:rPr lang="en-US" sz="1200" b="1"/>
              <a:t>   }</a:t>
            </a:r>
          </a:p>
          <a:p>
            <a:r>
              <a:rPr lang="en-US" sz="1200" b="1"/>
              <a:t>}</a:t>
            </a:r>
          </a:p>
        </p:txBody>
      </p:sp>
      <p:sp>
        <p:nvSpPr>
          <p:cNvPr id="693263" name="Text Box 15"/>
          <p:cNvSpPr txBox="1">
            <a:spLocks noChangeArrowheads="1"/>
          </p:cNvSpPr>
          <p:nvPr/>
        </p:nvSpPr>
        <p:spPr bwMode="auto">
          <a:xfrm>
            <a:off x="114300" y="2409825"/>
            <a:ext cx="4618038" cy="24066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 assume N items in vector v</a:t>
            </a:r>
          </a:p>
          <a:p>
            <a:r>
              <a:rPr lang="en-US" sz="1900"/>
              <a:t>void clearFromBack(vector&lt;int&gt; &amp;v)</a:t>
            </a:r>
          </a:p>
          <a:p>
            <a:r>
              <a:rPr lang="en-US" sz="1900"/>
              <a:t>{</a:t>
            </a:r>
          </a:p>
          <a:p>
            <a:r>
              <a:rPr lang="en-US" sz="1900"/>
              <a:t>   while ( v.size() &gt; 0 )</a:t>
            </a:r>
          </a:p>
          <a:p>
            <a:r>
              <a:rPr lang="en-US" sz="1900"/>
              <a:t>   {</a:t>
            </a:r>
          </a:p>
          <a:p>
            <a:r>
              <a:rPr lang="en-US" sz="1900"/>
              <a:t>        v.pop_back(); // erase last item </a:t>
            </a:r>
          </a:p>
          <a:p>
            <a:r>
              <a:rPr lang="en-US" sz="1900"/>
              <a:t>   }</a:t>
            </a:r>
          </a:p>
          <a:p>
            <a:r>
              <a:rPr lang="en-US" sz="1900"/>
              <a:t>}</a:t>
            </a:r>
          </a:p>
        </p:txBody>
      </p:sp>
      <p:sp>
        <p:nvSpPr>
          <p:cNvPr id="693261" name="Text Box 13"/>
          <p:cNvSpPr txBox="1">
            <a:spLocks noChangeArrowheads="1"/>
          </p:cNvSpPr>
          <p:nvPr/>
        </p:nvSpPr>
        <p:spPr bwMode="auto">
          <a:xfrm>
            <a:off x="4792663" y="2400300"/>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693264" name="Text Box 16"/>
          <p:cNvSpPr txBox="1">
            <a:spLocks noChangeArrowheads="1"/>
          </p:cNvSpPr>
          <p:nvPr/>
        </p:nvSpPr>
        <p:spPr bwMode="auto">
          <a:xfrm>
            <a:off x="6296025" y="1890713"/>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Hints:</a:t>
            </a:r>
          </a:p>
        </p:txBody>
      </p:sp>
      <p:sp>
        <p:nvSpPr>
          <p:cNvPr id="693262" name="Text Box 14"/>
          <p:cNvSpPr txBox="1">
            <a:spLocks noChangeArrowheads="1"/>
          </p:cNvSpPr>
          <p:nvPr/>
        </p:nvSpPr>
        <p:spPr bwMode="auto">
          <a:xfrm>
            <a:off x="88900" y="2419350"/>
            <a:ext cx="4595813" cy="27749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 Assume s starts out empty</a:t>
            </a:r>
          </a:p>
          <a:p>
            <a:r>
              <a:rPr lang="en-US" sz="2200"/>
              <a:t>void addItems(set&lt;int&gt;  &amp;s, int n)</a:t>
            </a:r>
          </a:p>
          <a:p>
            <a:r>
              <a:rPr lang="en-US" sz="2200"/>
              <a:t>{</a:t>
            </a:r>
          </a:p>
          <a:p>
            <a:r>
              <a:rPr lang="en-US" sz="2200"/>
              <a:t>    for (int i=0; i &lt; n*n; i++)</a:t>
            </a:r>
          </a:p>
          <a:p>
            <a:r>
              <a:rPr lang="en-US" sz="2200"/>
              <a:t>         s.insert(i);</a:t>
            </a:r>
          </a:p>
          <a:p>
            <a:r>
              <a:rPr lang="en-US" sz="2200"/>
              <a:t>}</a:t>
            </a:r>
          </a:p>
          <a:p>
            <a:endParaRPr lang="en-US" sz="2200"/>
          </a:p>
          <a:p>
            <a:endParaRPr lang="en-US" sz="2200"/>
          </a:p>
        </p:txBody>
      </p:sp>
      <p:sp>
        <p:nvSpPr>
          <p:cNvPr id="693267" name="Text Box 19"/>
          <p:cNvSpPr txBox="1">
            <a:spLocks noChangeArrowheads="1"/>
          </p:cNvSpPr>
          <p:nvPr/>
        </p:nvSpPr>
        <p:spPr bwMode="auto">
          <a:xfrm>
            <a:off x="4770438" y="4500563"/>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693261"/>
                                        </p:tgtEl>
                                        <p:attrNameLst>
                                          <p:attrName>style.visibility</p:attrName>
                                        </p:attrNameLst>
                                      </p:cBhvr>
                                      <p:to>
                                        <p:strVal val="visible"/>
                                      </p:to>
                                    </p:set>
                                    <p:anim calcmode="lin" valueType="num">
                                      <p:cBhvr additive="base">
                                        <p:cTn id="9" dur="500" fill="hold"/>
                                        <p:tgtEl>
                                          <p:spTgt spid="693261"/>
                                        </p:tgtEl>
                                        <p:attrNameLst>
                                          <p:attrName>ppt_x</p:attrName>
                                        </p:attrNameLst>
                                      </p:cBhvr>
                                      <p:tavLst>
                                        <p:tav tm="0">
                                          <p:val>
                                            <p:strVal val="1+#ppt_w/2"/>
                                          </p:val>
                                        </p:tav>
                                        <p:tav tm="100000">
                                          <p:val>
                                            <p:strVal val="#ppt_x"/>
                                          </p:val>
                                        </p:tav>
                                      </p:tavLst>
                                    </p:anim>
                                    <p:anim calcmode="lin" valueType="num">
                                      <p:cBhvr additive="base">
                                        <p:cTn id="10" dur="500" fill="hold"/>
                                        <p:tgtEl>
                                          <p:spTgt spid="693261"/>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693267"/>
                                        </p:tgtEl>
                                        <p:attrNameLst>
                                          <p:attrName>style.visibility</p:attrName>
                                        </p:attrNameLst>
                                      </p:cBhvr>
                                      <p:to>
                                        <p:strVal val="visible"/>
                                      </p:to>
                                    </p:set>
                                    <p:anim calcmode="lin" valueType="num">
                                      <p:cBhvr additive="base">
                                        <p:cTn id="13" dur="500" fill="hold"/>
                                        <p:tgtEl>
                                          <p:spTgt spid="693267"/>
                                        </p:tgtEl>
                                        <p:attrNameLst>
                                          <p:attrName>ppt_x</p:attrName>
                                        </p:attrNameLst>
                                      </p:cBhvr>
                                      <p:tavLst>
                                        <p:tav tm="0">
                                          <p:val>
                                            <p:strVal val="1+#ppt_w/2"/>
                                          </p:val>
                                        </p:tav>
                                        <p:tav tm="100000">
                                          <p:val>
                                            <p:strVal val="#ppt_x"/>
                                          </p:val>
                                        </p:tav>
                                      </p:tavLst>
                                    </p:anim>
                                    <p:anim calcmode="lin" valueType="num">
                                      <p:cBhvr additive="base">
                                        <p:cTn id="14" dur="500" fill="hold"/>
                                        <p:tgtEl>
                                          <p:spTgt spid="6932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32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32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3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3" grpId="0" animBg="1"/>
      <p:bldP spid="693261" grpId="0" animBg="1"/>
      <p:bldP spid="693264" grpId="0"/>
      <p:bldP spid="693262" grpId="0" animBg="1"/>
      <p:bldP spid="69326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36</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37</a:t>
            </a:fld>
            <a:endParaRPr lang="en-US"/>
          </a:p>
        </p:txBody>
      </p:sp>
      <p:pic>
        <p:nvPicPr>
          <p:cNvPr id="7" name="Picture 6"/>
          <p:cNvPicPr>
            <a:picLocks noChangeAspect="1"/>
          </p:cNvPicPr>
          <p:nvPr/>
        </p:nvPicPr>
        <p:blipFill>
          <a:blip r:embed="rId2"/>
          <a:stretch>
            <a:fillRect/>
          </a:stretch>
        </p:blipFill>
        <p:spPr>
          <a:xfrm>
            <a:off x="2221663" y="848877"/>
            <a:ext cx="4700674" cy="5793084"/>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rPr>
              <a:t>Inefficient </a:t>
            </a:r>
            <a:r>
              <a:rPr lang="en-US" sz="3200" dirty="0">
                <a:solidFill>
                  <a:schemeClr val="tx2"/>
                </a:solidFill>
              </a:rPr>
              <a:t>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16262" y="3132834"/>
            <a:ext cx="5787957" cy="1200329"/>
          </a:xfrm>
          <a:prstGeom prst="rect">
            <a:avLst/>
          </a:prstGeom>
          <a:noFill/>
        </p:spPr>
        <p:txBody>
          <a:bodyPr wrap="square" rtlCol="0">
            <a:spAutoFit/>
          </a:bodyPr>
          <a:lstStyle/>
          <a:p>
            <a:pPr algn="ctr"/>
            <a:r>
              <a:rPr lang="en-US" sz="2400" dirty="0"/>
              <a:t>But it’s like diagramming sentences… you’ll never use it but you have to know it to graduate.</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4505207"/>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1200329"/>
          </a:xfrm>
          <a:prstGeom prst="rect">
            <a:avLst/>
          </a:prstGeom>
          <a:noFill/>
        </p:spPr>
        <p:txBody>
          <a:bodyPr wrap="square" rtlCol="0">
            <a:spAutoFit/>
          </a:bodyPr>
          <a:lstStyle/>
          <a:p>
            <a:pPr algn="ctr"/>
            <a:r>
              <a:rPr lang="en-US" sz="2400" dirty="0"/>
              <a:t>The following sorting algorithms are pretty inefficient, so you won’t use them too often…</a:t>
            </a:r>
          </a:p>
        </p:txBody>
      </p:sp>
      <p:pic>
        <p:nvPicPr>
          <p:cNvPr id="2" name="Picture 1"/>
          <p:cNvPicPr>
            <a:picLocks noChangeAspect="1"/>
          </p:cNvPicPr>
          <p:nvPr/>
        </p:nvPicPr>
        <p:blipFill rotWithShape="1">
          <a:blip r:embed="rId4"/>
          <a:srcRect l="47203" t="17217" r="14075" b="44029"/>
          <a:stretch/>
        </p:blipFill>
        <p:spPr>
          <a:xfrm>
            <a:off x="7557434" y="1279590"/>
            <a:ext cx="1300419" cy="130782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39</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4</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34009" r="2295" b="30435"/>
          <a:stretch>
            <a:fillRect/>
          </a:stretch>
        </p:blipFill>
        <p:spPr bwMode="auto">
          <a:xfrm>
            <a:off x="762000" y="1752600"/>
            <a:ext cx="2997200" cy="2438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86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40</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41</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42</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43</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44</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45</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46</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47</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48</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49</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5</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50</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51</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52</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53</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54</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55</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56</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57</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58</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59</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6</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60</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Rot="1" noChangeAspect="1" noChangeArrowheads="1"/>
          </p:cNvPicPr>
          <p:nvPr>
            <a:wavAudioFile r:embed="rId1" name="MSj03883520000[1].wav"/>
          </p:nvPr>
        </p:nvPicPr>
        <p:blipFill>
          <a:blip r:embed="rId5"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61</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62</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63</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64</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65</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66</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67</a:t>
            </a:fld>
            <a:endParaRPr lang="en-US"/>
          </a:p>
        </p:txBody>
      </p:sp>
      <p:sp>
        <p:nvSpPr>
          <p:cNvPr id="733186" name="Rectangle 2"/>
          <p:cNvSpPr>
            <a:spLocks noGrp="1" noChangeArrowheads="1"/>
          </p:cNvSpPr>
          <p:nvPr>
            <p:ph type="title"/>
          </p:nvPr>
        </p:nvSpPr>
        <p:spPr/>
        <p:txBody>
          <a:bodyPr/>
          <a:lstStyle/>
          <a:p>
            <a:r>
              <a:rPr lang="en-US" dirty="0"/>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68</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69</a:t>
            </a:fld>
            <a:endParaRPr lang="en-US"/>
          </a:p>
        </p:txBody>
      </p:sp>
    </p:spTree>
    <p:extLst>
      <p:ext uri="{BB962C8B-B14F-4D97-AF65-F5344CB8AC3E}">
        <p14:creationId xmlns:p14="http://schemas.microsoft.com/office/powerpoint/2010/main" val="1264059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7</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70</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71</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72</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73</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74</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75</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76</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77</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8</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9</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19023</TotalTime>
  <Words>9836</Words>
  <Application>Microsoft Office PowerPoint</Application>
  <PresentationFormat>On-screen Show (4:3)</PresentationFormat>
  <Paragraphs>1636</Paragraphs>
  <Slides>77</Slides>
  <Notes>71</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Angsana New</vt:lpstr>
      <vt:lpstr>Comic Sans MS</vt:lpstr>
      <vt:lpstr>Courier New</vt:lpstr>
      <vt:lpstr>Impact</vt:lpstr>
      <vt:lpstr>Times New Roman</vt:lpstr>
      <vt:lpstr>Wingdings</vt:lpstr>
      <vt:lpstr>Default Design</vt:lpstr>
      <vt:lpstr>Chart</vt:lpstr>
      <vt:lpstr>Lecture #10</vt:lpstr>
      <vt:lpstr>Big-O</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PowerPoint Presentation</vt:lpstr>
      <vt:lpstr>Find the Big-O Challenge, Part 1 (Solutions in the slide notes below)</vt:lpstr>
      <vt:lpstr>PowerPoint Presentation</vt:lpstr>
      <vt:lpstr>Find the Big-O Challenge, Part 1a</vt:lpstr>
      <vt:lpstr>Big-O… my</vt:lpstr>
      <vt:lpstr>Big-O: Such Ugly Math! </vt:lpstr>
      <vt:lpstr>Find the Big-O Challenge, Part 2</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5</vt:lpstr>
      <vt:lpstr>Inefficient Sorting Algos.</vt:lpstr>
      <vt:lpstr>PowerPoint Presentation</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4975</cp:revision>
  <dcterms:created xsi:type="dcterms:W3CDTF">2002-10-09T05:27:34Z</dcterms:created>
  <dcterms:modified xsi:type="dcterms:W3CDTF">2016-11-27T22:31:40Z</dcterms:modified>
</cp:coreProperties>
</file>